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57" r:id="rId18"/>
    <p:sldId id="258" r:id="rId19"/>
    <p:sldId id="259" r:id="rId20"/>
    <p:sldId id="260" r:id="rId21"/>
    <p:sldId id="26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2865"/>
  </p:normalViewPr>
  <p:slideViewPr>
    <p:cSldViewPr snapToGrid="0" snapToObjects="1">
      <p:cViewPr varScale="1">
        <p:scale>
          <a:sx n="84" d="100"/>
          <a:sy n="84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21478-EE46-7F4C-BE30-6BA75D170973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56B5F-2E37-8544-9BAC-1FF880C41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y-did-Berkeley-deny-Stephen-Cook-one-of-whom-the-Cook-Levin-Theorem-in-computational-complexity-is-named-after-reappointment-as-a-profess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want to solve formulas with millions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8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Ans. Construct truth table</a:t>
                </a:r>
              </a:p>
              <a:p>
                <a:r>
                  <a:rPr lang="en-US" dirty="0"/>
                  <a:t>Ans. </a:t>
                </a:r>
                <a:r>
                  <a:rPr lang="en-US" b="0" i="0">
                    <a:latin typeface="Cambria Math" panose="02040503050406030204" pitchFamily="18" charset="0"/>
                  </a:rPr>
                  <a:t>2^𝑛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7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“Collective facepalm at Berkeley”</a:t>
            </a:r>
          </a:p>
          <a:p>
            <a:r>
              <a:rPr lang="en-US" dirty="0">
                <a:hlinkClick r:id="rId3"/>
              </a:rPr>
              <a:t>https://www.quora.com/Why-did-Berkeley-deny-Stephen-Cook-one-of-whom-the-Cook-Levin-Theorem-in-computational-complexity-is-named-after-reappointment-as-a-professor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6B5F-2E37-8544-9BAC-1FF880C41B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9D17-5263-D544-B5AA-A1F6A8FDF16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58AD-23D9-B844-A8FE-1AF8D1D4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tras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8372"/>
            <a:ext cx="10363200" cy="3131591"/>
          </a:xfrm>
        </p:spPr>
        <p:txBody>
          <a:bodyPr>
            <a:normAutofit/>
          </a:bodyPr>
          <a:lstStyle/>
          <a:p>
            <a:r>
              <a:rPr lang="en-US" sz="4400" dirty="0"/>
              <a:t>Satisfiability and Satisfiability Modulo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77590"/>
          </a:xfrm>
        </p:spPr>
        <p:txBody>
          <a:bodyPr>
            <a:normAutofit/>
          </a:bodyPr>
          <a:lstStyle/>
          <a:p>
            <a:r>
              <a:rPr lang="en-US" dirty="0"/>
              <a:t>Verifying cyberphysical systems</a:t>
            </a:r>
          </a:p>
          <a:p>
            <a:endParaRPr lang="en-US" dirty="0"/>
          </a:p>
          <a:p>
            <a:r>
              <a:rPr lang="en-US" dirty="0"/>
              <a:t>Sayan Mitra</a:t>
            </a:r>
          </a:p>
          <a:p>
            <a:r>
              <a:rPr lang="en-US" dirty="0">
                <a:hlinkClick r:id="rId2"/>
              </a:rPr>
              <a:t>mitras@illinois.edu</a:t>
            </a:r>
            <a:endParaRPr lang="en-US" dirty="0"/>
          </a:p>
          <a:p>
            <a:r>
              <a:rPr lang="en-US" dirty="0"/>
              <a:t>The slides for this lecture are adapted from slides by Clark Barrett</a:t>
            </a:r>
          </a:p>
        </p:txBody>
      </p:sp>
    </p:spTree>
    <p:extLst>
      <p:ext uri="{BB962C8B-B14F-4D97-AF65-F5344CB8AC3E}">
        <p14:creationId xmlns:p14="http://schemas.microsoft.com/office/powerpoint/2010/main" val="16727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2B2E-6EA1-EB46-A383-8901B813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Transform the given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applying a sequence of satisfiability preserving rules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final result has an empty clause then </a:t>
                </a:r>
                <a:r>
                  <a:rPr lang="en-US" i="1" dirty="0"/>
                  <a:t>unsatisfiable</a:t>
                </a:r>
              </a:p>
              <a:p>
                <a:pPr marL="0" indent="0">
                  <a:buNone/>
                </a:pPr>
                <a:r>
                  <a:rPr lang="en-US" dirty="0"/>
                  <a:t>if final result has no clauses then the formula is </a:t>
                </a:r>
                <a:r>
                  <a:rPr lang="en-US" i="1" dirty="0"/>
                  <a:t>satisfiable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E241D-45BF-F545-B33B-2E3689CA6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17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7748-D74B-BB48-A822-20A11DD58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 1. </a:t>
            </a:r>
            <a:r>
              <a:rPr lang="en-US" b="1" dirty="0"/>
              <a:t>Unit propagation</a:t>
            </a:r>
          </a:p>
          <a:p>
            <a:pPr marL="0" indent="0">
              <a:buNone/>
            </a:pPr>
            <a:r>
              <a:rPr lang="en-US" dirty="0"/>
              <a:t>Rule 2. </a:t>
            </a:r>
            <a:r>
              <a:rPr lang="en-US" b="1" dirty="0"/>
              <a:t>Pure literal</a:t>
            </a:r>
          </a:p>
          <a:p>
            <a:pPr marL="0" indent="0">
              <a:buNone/>
            </a:pPr>
            <a:r>
              <a:rPr lang="en-US" dirty="0"/>
              <a:t>Rule 3. </a:t>
            </a:r>
            <a:r>
              <a:rPr lang="en-US" b="1" dirty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6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32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1960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A clause has a single literal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≡…∧…∧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∧…∧…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choice do we really have?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/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22001-BBE8-C74B-B885-CE53A54A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07631"/>
                <a:ext cx="4741491" cy="584775"/>
              </a:xfrm>
              <a:prstGeom prst="rect">
                <a:avLst/>
              </a:prstGeom>
              <a:blipFill>
                <a:blip r:embed="rId3"/>
                <a:stretch>
                  <a:fillRect t="-10638" r="-213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150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Makes sense to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7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</a:t>
            </a:r>
            <a:r>
              <a:rPr lang="en-US" dirty="0" err="1"/>
              <a:t>Logemann</a:t>
            </a:r>
            <a:r>
              <a:rPr lang="en-US" dirty="0"/>
              <a:t> Loveland Algorithm (DPLL) 1962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Rule 1. </a:t>
                </a:r>
                <a:r>
                  <a:rPr lang="en-US" sz="2400" b="1" dirty="0"/>
                  <a:t>Unit propagation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Rule 2. </a:t>
                </a:r>
                <a:r>
                  <a:rPr lang="en-US" sz="2400" b="1" dirty="0"/>
                  <a:t>Pure literal</a:t>
                </a:r>
              </a:p>
              <a:p>
                <a:pPr marL="0" indent="0">
                  <a:buNone/>
                </a:pPr>
                <a:r>
                  <a:rPr lang="en-US" sz="2400" dirty="0"/>
                  <a:t>A literal appears only positively (or negatively)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≡…∧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does not appear anywhere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Makes sense to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remove all occurrences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≡…∧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∧…∧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[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Rule 1 becomes applicable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3"/>
                <a:stretch>
                  <a:fillRect l="-603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/>
              <p:nvPr/>
            </p:nvSpPr>
            <p:spPr>
              <a:xfrm>
                <a:off x="2788920" y="5425150"/>
                <a:ext cx="4741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dirty="0"/>
                  <a:t> are equisatisfiable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62AA5C-0F04-FD40-837A-6BB79D16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0" y="5425150"/>
                <a:ext cx="4741491" cy="584775"/>
              </a:xfrm>
              <a:prstGeom prst="rect">
                <a:avLst/>
              </a:prstGeom>
              <a:blipFill>
                <a:blip r:embed="rId4"/>
                <a:stretch>
                  <a:fillRect l="-267" t="-12766" r="-213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3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63C-3BEB-4047-9967-792053C2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Davis Putnam Algorithm (DP) 1960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1. </a:t>
                </a:r>
                <a:r>
                  <a:rPr lang="en-US" b="1" dirty="0"/>
                  <a:t>Unit propagation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2. </a:t>
                </a:r>
                <a:r>
                  <a:rPr lang="en-US" b="1" dirty="0"/>
                  <a:t>Pure literal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Rule 3. </a:t>
                </a:r>
                <a:r>
                  <a:rPr lang="en-US" b="1" dirty="0"/>
                  <a:t>Resolution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Choose a literal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that appears with both polarity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clause in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Then the resolved clause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Pairwise, resolve each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positively with a clause in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appears negatively, and take the conjunction of all the results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Why is the result equisatisfiable?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What is the size of the </a:t>
                </a:r>
                <a:r>
                  <a:rPr lang="en-US"/>
                  <a:t>resulting formula?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77748-D74B-BB48-A822-20A11DD58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379719"/>
              </a:xfrm>
              <a:blipFill>
                <a:blip r:embed="rId2"/>
                <a:stretch>
                  <a:fillRect l="-603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57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57" y="590362"/>
            <a:ext cx="5940838" cy="5409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985623"/>
            <a:ext cx="2130137" cy="1778361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Experimental results on SAT solving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4345" y="5064311"/>
            <a:ext cx="27366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From Slides of Clark Barrett’s lecture.</a:t>
            </a:r>
          </a:p>
          <a:p>
            <a:r>
              <a:rPr lang="en-US" sz="1350" dirty="0"/>
              <a:t>Summer School on Verification Technology, Systems &amp; Applications, September 17, 2008 – p. 42/98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3876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0635"/>
            <a:ext cx="8956852" cy="62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5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"/>
            <a:ext cx="9120064" cy="6317673"/>
          </a:xfrm>
        </p:spPr>
      </p:pic>
    </p:spTree>
    <p:extLst>
      <p:ext uri="{BB962C8B-B14F-4D97-AF65-F5344CB8AC3E}">
        <p14:creationId xmlns:p14="http://schemas.microsoft.com/office/powerpoint/2010/main" val="212435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8341-BD5C-D746-8AC5-8B58EC40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18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800" dirty="0"/>
                  <a:t>Given a </a:t>
                </a:r>
                <a:r>
                  <a:rPr lang="en-US" sz="3800" i="1" dirty="0"/>
                  <a:t>well-formed formula </a:t>
                </a:r>
                <a:r>
                  <a:rPr lang="en-US" sz="3800" dirty="0"/>
                  <a:t>in propositional logic, determine whether there exists a satisfying solution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Set of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	Each variable is Boolean: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0070C0"/>
                    </a:solidFill>
                  </a:rPr>
                  <a:t>well-formed</a:t>
                </a:r>
                <a:r>
                  <a:rPr lang="en-US" dirty="0"/>
                  <a:t> if it uses propositional operators,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∧,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etc., properly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Recall, 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a value 0 or 1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A valuation </a:t>
                </a:r>
                <a:r>
                  <a:rPr lang="en-US" b="1" dirty="0"/>
                  <a:t>x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0070C0"/>
                    </a:solidFill>
                  </a:rPr>
                  <a:t>satisfies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each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replaced by the corresponding value in </a:t>
                </a:r>
                <a:r>
                  <a:rPr lang="en-US" b="1" dirty="0"/>
                  <a:t>x </a:t>
                </a:r>
                <a:r>
                  <a:rPr lang="en-US" dirty="0"/>
                  <a:t>evaluates to </a:t>
                </a:r>
                <a:r>
                  <a:rPr lang="en-US" i="1" dirty="0"/>
                  <a:t>true. </a:t>
                </a:r>
                <a:r>
                  <a:rPr lang="en-US" dirty="0"/>
                  <a:t>We write this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Otherwise, we write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Example:</a:t>
                </a:r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≡⟨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↦0⟩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F5D30-7D30-344A-9A6A-151EDEADE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1875"/>
              </a:xfrm>
              <a:blipFill>
                <a:blip r:embed="rId3"/>
                <a:stretch>
                  <a:fillRect l="-844" t="-131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3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450137"/>
          </a:xfrm>
        </p:spPr>
      </p:pic>
    </p:spTree>
    <p:extLst>
      <p:ext uri="{BB962C8B-B14F-4D97-AF65-F5344CB8AC3E}">
        <p14:creationId xmlns:p14="http://schemas.microsoft.com/office/powerpoint/2010/main" val="38177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90257" cy="6463068"/>
          </a:xfrm>
        </p:spPr>
      </p:pic>
    </p:spTree>
    <p:extLst>
      <p:ext uri="{BB962C8B-B14F-4D97-AF65-F5344CB8AC3E}">
        <p14:creationId xmlns:p14="http://schemas.microsoft.com/office/powerpoint/2010/main" val="184682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416843"/>
          </a:xfrm>
        </p:spPr>
      </p:pic>
    </p:spTree>
    <p:extLst>
      <p:ext uri="{BB962C8B-B14F-4D97-AF65-F5344CB8AC3E}">
        <p14:creationId xmlns:p14="http://schemas.microsoft.com/office/powerpoint/2010/main" val="24742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65B8-EE04-5341-849F-DC9AAE34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i="1" dirty="0"/>
              <a:t>satisfiability</a:t>
            </a:r>
            <a:r>
              <a:rPr lang="en-US" dirty="0"/>
              <a:t> problem (SAT)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a well-formed formula in propositional logic, determine whether there exists a satisfying solution</a:t>
                </a:r>
              </a:p>
              <a:p>
                <a:pPr marL="0" indent="0">
                  <a:buNone/>
                </a:pPr>
                <a:r>
                  <a:rPr lang="en-US" dirty="0"/>
                  <a:t>Restatement: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the answer is ”No”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unsatisfiable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Aside.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said to be </a:t>
                </a:r>
                <a:r>
                  <a:rPr lang="en-US" i="1" dirty="0">
                    <a:solidFill>
                      <a:srgbClr val="0070C0"/>
                    </a:solidFill>
                  </a:rPr>
                  <a:t>valid </a:t>
                </a:r>
                <a:r>
                  <a:rPr lang="en-US" i="1" dirty="0"/>
                  <a:t>or</a:t>
                </a:r>
                <a:r>
                  <a:rPr lang="en-US" i="1" dirty="0">
                    <a:solidFill>
                      <a:srgbClr val="0070C0"/>
                    </a:solidFill>
                  </a:rPr>
                  <a:t> a tautology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i="1" dirty="0">
                    <a:solidFill>
                      <a:srgbClr val="0070C0"/>
                    </a:solidFill>
                  </a:rPr>
                  <a:t>tautologically equivalent </a:t>
                </a:r>
                <a:r>
                  <a:rPr lang="en-US" dirty="0"/>
                  <a:t>if they have the same truth tables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What is a naïve method for solving SAT?</a:t>
                </a:r>
              </a:p>
              <a:p>
                <a:pPr marL="0" indent="0">
                  <a:buNone/>
                </a:pPr>
                <a:r>
                  <a:rPr lang="en-US" dirty="0"/>
                  <a:t>What is the complexity of this approach? How many evaluations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18424-9387-FD41-9F88-4456A00C4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  <a:blipFill>
                <a:blip r:embed="rId3"/>
                <a:stretch>
                  <a:fillRect l="-816" t="-3509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FF18-0819-9B4E-A648-51B362D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is NP-complete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48C7-4408-9C47-B82C-4BC37944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658940"/>
            <a:ext cx="8650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SAT was the first problem shown to be NP-complete</a:t>
            </a:r>
            <a:r>
              <a:rPr lang="en-US" sz="2400" dirty="0">
                <a:solidFill>
                  <a:srgbClr val="0070C0"/>
                </a:solidFill>
              </a:rPr>
              <a:t> [Cook 71]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/>
              <a:t>2-SAT can be solved in polynomial time (Exercise)</a:t>
            </a:r>
          </a:p>
          <a:p>
            <a:pPr marL="0" indent="0">
              <a:buNone/>
            </a:pPr>
            <a:r>
              <a:rPr lang="en-US" sz="2400" dirty="0"/>
              <a:t>(Read definition of NP: Nondeterministic Polytime in Appendix C)</a:t>
            </a:r>
          </a:p>
          <a:p>
            <a:pPr marL="0" indent="0">
              <a:buNone/>
            </a:pPr>
            <a:r>
              <a:rPr lang="en-US" sz="2400" dirty="0"/>
              <a:t>This has real implications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Essentially we don’t know better than the naïve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solver for SAT can be used to solve any other problem in the NP class with only polytime slowdown. i.e., makes a lot of sense to build SAT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A980B-82C4-664E-B340-532B88507189}"/>
              </a:ext>
            </a:extLst>
          </p:cNvPr>
          <p:cNvSpPr txBox="1"/>
          <p:nvPr/>
        </p:nvSpPr>
        <p:spPr>
          <a:xfrm>
            <a:off x="357188" y="5934670"/>
            <a:ext cx="780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Stephen Cook, The complexity of theorem-proving procedures. In Proceedings of the third annual ACM symposium on theory of computing. STOC ‘71.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A98E0-A3D8-6A4B-9AA5-B88071C9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58"/>
          <a:stretch/>
        </p:blipFill>
        <p:spPr>
          <a:xfrm>
            <a:off x="9255124" y="178565"/>
            <a:ext cx="2662238" cy="30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0CF4-36F0-A141-8868-A3BBE372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63" y="4281736"/>
            <a:ext cx="4033837" cy="2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1DC-3598-934D-830B-ED9C3749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will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</a:rPr>
                  <a:t>to be in </a:t>
                </a: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conjunctive normal form (CNF)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+mj-lt"/>
                  </a:rPr>
                  <a:t>	literals: </a:t>
                </a:r>
                <a:r>
                  <a:rPr lang="en-US" dirty="0"/>
                  <a:t>variable or its negation,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clause: </a:t>
                </a:r>
                <a:r>
                  <a:rPr lang="en-US" dirty="0"/>
                  <a:t>disjunction (or) of literals, 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i="1" dirty="0">
                    <a:solidFill>
                      <a:srgbClr val="0070C0"/>
                    </a:solidFill>
                  </a:rPr>
                  <a:t>CNF formula: </a:t>
                </a:r>
                <a:r>
                  <a:rPr lang="en-US" dirty="0"/>
                  <a:t>conjunction (and) of clauses, </a:t>
                </a:r>
              </a:p>
              <a:p>
                <a:pPr marL="0" indent="0">
                  <a:buNone/>
                </a:pPr>
                <a:r>
                  <a:rPr lang="en-US" dirty="0"/>
                  <a:t>		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variable may appear </a:t>
                </a:r>
                <a:r>
                  <a:rPr lang="en-US" i="1" dirty="0"/>
                  <a:t>positively </a:t>
                </a:r>
                <a:r>
                  <a:rPr lang="en-US" dirty="0"/>
                  <a:t>or </a:t>
                </a:r>
                <a:r>
                  <a:rPr lang="en-US" i="1" dirty="0"/>
                  <a:t>negatively </a:t>
                </a:r>
                <a:r>
                  <a:rPr lang="en-US" dirty="0"/>
                  <a:t>in a clause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25CBD-EB2E-FF41-9E88-B369B7BD2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87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FAB5-07DB-564B-8A82-DD8B58F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Repeated subexpression is inefficient</a:t>
                </a:r>
              </a:p>
              <a:p>
                <a:pPr marL="0" indent="0">
                  <a:buNone/>
                </a:pPr>
                <a:r>
                  <a:rPr lang="en-US" dirty="0"/>
                  <a:t>Solution: rename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not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00B0F0"/>
                    </a:solidFill>
                  </a:rPr>
                  <a:t>tautologically equivalent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But they are </a:t>
                </a:r>
                <a:r>
                  <a:rPr lang="en-US" i="1" dirty="0">
                    <a:solidFill>
                      <a:srgbClr val="0070C0"/>
                    </a:solidFill>
                  </a:rPr>
                  <a:t>equisatisfiable, </a:t>
                </a: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satisfiable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also satisfiable</a:t>
                </a:r>
                <a:endParaRPr lang="en-US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40048-8E13-9448-B51D-F58DF822F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11622"/>
                <a:ext cx="10515600" cy="2665341"/>
              </a:xfrm>
              <a:blipFill>
                <a:blip r:embed="rId2"/>
                <a:stretch>
                  <a:fillRect l="-965" t="-476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91EBD01-8353-8942-9B5C-827A9ACEED69}"/>
              </a:ext>
            </a:extLst>
          </p:cNvPr>
          <p:cNvGrpSpPr>
            <a:grpSpLocks/>
          </p:cNvGrpSpPr>
          <p:nvPr/>
        </p:nvGrpSpPr>
        <p:grpSpPr bwMode="auto">
          <a:xfrm>
            <a:off x="1023938" y="1690690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6A6E1-D636-3448-AF41-FAD29801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CADC2C8-31BB-1D4D-8DEF-4621B5516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C76BCB29-8283-D44E-800F-DFE156F69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4C481A4-C916-DE4B-A7E4-2B75B45D9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DAA7A62C-FF41-414A-81D0-A26DF49EA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DA098FD-CAC3-E542-8A33-3C22A1A9B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5EA19526-67A1-214C-906F-10E1653A9D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935859A-B96B-6D46-AF85-611207243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88CD5B-062C-9F44-8EBE-73F7E5F5C3CD}"/>
              </a:ext>
            </a:extLst>
          </p:cNvPr>
          <p:cNvGrpSpPr/>
          <p:nvPr/>
        </p:nvGrpSpPr>
        <p:grpSpPr>
          <a:xfrm>
            <a:off x="1936954" y="1642591"/>
            <a:ext cx="1009650" cy="614042"/>
            <a:chOff x="1676400" y="2438400"/>
            <a:chExt cx="1981200" cy="1204913"/>
          </a:xfrm>
        </p:grpSpPr>
        <p:sp>
          <p:nvSpPr>
            <p:cNvPr id="20" name="Arc 5">
              <a:extLst>
                <a:ext uri="{FF2B5EF4-FFF2-40B4-BE49-F238E27FC236}">
                  <a16:creationId xmlns:a16="http://schemas.microsoft.com/office/drawing/2014/main" id="{F32B0847-264D-9742-A430-61F8F8091773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2095D70-E51B-D74A-BFE2-6839412BF9D6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F66FF944-0F2D-8C4E-A476-319749EC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4">
                <a:extLst>
                  <a:ext uri="{FF2B5EF4-FFF2-40B4-BE49-F238E27FC236}">
                    <a16:creationId xmlns:a16="http://schemas.microsoft.com/office/drawing/2014/main" id="{64D5B087-62DB-F147-A411-8EE8AD8D07F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B6C828C1-BFC2-3D45-BB57-0B8B070DB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7">
                <a:extLst>
                  <a:ext uri="{FF2B5EF4-FFF2-40B4-BE49-F238E27FC236}">
                    <a16:creationId xmlns:a16="http://schemas.microsoft.com/office/drawing/2014/main" id="{FCCB99FC-D23E-D14D-A020-14FE24B6E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8">
                <a:extLst>
                  <a:ext uri="{FF2B5EF4-FFF2-40B4-BE49-F238E27FC236}">
                    <a16:creationId xmlns:a16="http://schemas.microsoft.com/office/drawing/2014/main" id="{D385086B-6CD8-844B-891B-6B19831F2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65534B-20D8-EF4D-B01A-8C82E11E2C82}"/>
              </a:ext>
            </a:extLst>
          </p:cNvPr>
          <p:cNvGrpSpPr/>
          <p:nvPr/>
        </p:nvGrpSpPr>
        <p:grpSpPr>
          <a:xfrm>
            <a:off x="3197125" y="1847851"/>
            <a:ext cx="705758" cy="254073"/>
            <a:chOff x="3124200" y="2971800"/>
            <a:chExt cx="1905000" cy="685800"/>
          </a:xfrm>
        </p:grpSpPr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AA28517A-240B-A747-B327-619A7AEDD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2">
              <a:extLst>
                <a:ext uri="{FF2B5EF4-FFF2-40B4-BE49-F238E27FC236}">
                  <a16:creationId xmlns:a16="http://schemas.microsoft.com/office/drawing/2014/main" id="{DD5CFAE2-2F4E-D04B-8497-D095503E1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F51842D2-B83D-2A46-99EA-D7B4B4056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F6CF4705-3A5B-D440-8453-08BEACC01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0B7A5956-B146-3245-92EE-B00C0BC6E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D0C15478-EE5E-1249-AD63-92BC24A89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E4B359E4-CA69-D040-9651-F20BBE63E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C74F59-E798-D541-87EA-EA52B4C4875D}"/>
              </a:ext>
            </a:extLst>
          </p:cNvPr>
          <p:cNvGrpSpPr>
            <a:grpSpLocks/>
          </p:cNvGrpSpPr>
          <p:nvPr/>
        </p:nvGrpSpPr>
        <p:grpSpPr bwMode="auto">
          <a:xfrm>
            <a:off x="7234238" y="1403550"/>
            <a:ext cx="734180" cy="568397"/>
            <a:chOff x="3600" y="1584"/>
            <a:chExt cx="1488" cy="1152"/>
          </a:xfrm>
        </p:grpSpPr>
        <p:sp>
          <p:nvSpPr>
            <p:cNvPr id="37" name="Arc 4">
              <a:extLst>
                <a:ext uri="{FF2B5EF4-FFF2-40B4-BE49-F238E27FC236}">
                  <a16:creationId xmlns:a16="http://schemas.microsoft.com/office/drawing/2014/main" id="{5F116AC2-EEC2-4C46-A918-2336135B7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rc 5">
              <a:extLst>
                <a:ext uri="{FF2B5EF4-FFF2-40B4-BE49-F238E27FC236}">
                  <a16:creationId xmlns:a16="http://schemas.microsoft.com/office/drawing/2014/main" id="{E965A3AD-C7BB-1C48-A22C-A62FA5AF4C4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F6B9BE8C-846C-B842-8362-B386B47B7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0C94AFC7-4BE5-3248-ADA7-3DEE55C29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AF9766B6-0F23-E94A-B007-B51F0ACA4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9">
              <a:extLst>
                <a:ext uri="{FF2B5EF4-FFF2-40B4-BE49-F238E27FC236}">
                  <a16:creationId xmlns:a16="http://schemas.microsoft.com/office/drawing/2014/main" id="{671DA853-834A-7B48-BCDD-5E45C2AAB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0">
              <a:extLst>
                <a:ext uri="{FF2B5EF4-FFF2-40B4-BE49-F238E27FC236}">
                  <a16:creationId xmlns:a16="http://schemas.microsoft.com/office/drawing/2014/main" id="{CF79B901-DA82-C544-A82B-FDF6DCB97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AB1B0C13-CE85-7F4C-B8DD-525D762F8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37E17C-B66C-9047-AF22-8F9FBF65421B}"/>
              </a:ext>
            </a:extLst>
          </p:cNvPr>
          <p:cNvGrpSpPr>
            <a:grpSpLocks/>
          </p:cNvGrpSpPr>
          <p:nvPr/>
        </p:nvGrpSpPr>
        <p:grpSpPr bwMode="auto">
          <a:xfrm>
            <a:off x="8559839" y="835153"/>
            <a:ext cx="734180" cy="568397"/>
            <a:chOff x="3600" y="1584"/>
            <a:chExt cx="1488" cy="1152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4C106070-B144-F446-80BD-FFC8A505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rc 5">
              <a:extLst>
                <a:ext uri="{FF2B5EF4-FFF2-40B4-BE49-F238E27FC236}">
                  <a16:creationId xmlns:a16="http://schemas.microsoft.com/office/drawing/2014/main" id="{963A9074-6AFF-B945-AC73-D21B703950D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6">
              <a:extLst>
                <a:ext uri="{FF2B5EF4-FFF2-40B4-BE49-F238E27FC236}">
                  <a16:creationId xmlns:a16="http://schemas.microsoft.com/office/drawing/2014/main" id="{E4CF1404-EC98-2C48-8CAF-66CE7C15A5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7">
              <a:extLst>
                <a:ext uri="{FF2B5EF4-FFF2-40B4-BE49-F238E27FC236}">
                  <a16:creationId xmlns:a16="http://schemas.microsoft.com/office/drawing/2014/main" id="{9BDC6DE8-E2EA-1A4F-9AED-2406468572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4866482C-DA60-B343-ABC8-309D725CB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2AE6A0FC-1B09-8F4F-ADCB-3004F6674A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504D9B26-8E7E-1D4A-ABE7-14EEF57F1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9EC5A4C8-71DB-FC4E-90FE-DAB9B281D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3A6AD5-E108-024B-B093-0C3E77848B02}"/>
              </a:ext>
            </a:extLst>
          </p:cNvPr>
          <p:cNvGrpSpPr>
            <a:grpSpLocks/>
          </p:cNvGrpSpPr>
          <p:nvPr/>
        </p:nvGrpSpPr>
        <p:grpSpPr bwMode="auto">
          <a:xfrm>
            <a:off x="8560952" y="2116988"/>
            <a:ext cx="734180" cy="568397"/>
            <a:chOff x="3600" y="1584"/>
            <a:chExt cx="1488" cy="1152"/>
          </a:xfrm>
        </p:grpSpPr>
        <p:sp>
          <p:nvSpPr>
            <p:cNvPr id="55" name="Arc 4">
              <a:extLst>
                <a:ext uri="{FF2B5EF4-FFF2-40B4-BE49-F238E27FC236}">
                  <a16:creationId xmlns:a16="http://schemas.microsoft.com/office/drawing/2014/main" id="{61326CA9-0F7D-D740-924B-5B25FB85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rc 5">
              <a:extLst>
                <a:ext uri="{FF2B5EF4-FFF2-40B4-BE49-F238E27FC236}">
                  <a16:creationId xmlns:a16="http://schemas.microsoft.com/office/drawing/2014/main" id="{EE17DA02-28CD-FE40-986D-7806210CAA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6">
              <a:extLst>
                <a:ext uri="{FF2B5EF4-FFF2-40B4-BE49-F238E27FC236}">
                  <a16:creationId xmlns:a16="http://schemas.microsoft.com/office/drawing/2014/main" id="{930B02C7-7B9B-AA4C-A11C-9FDC83DBB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28325C71-A9AA-004A-BFBD-144457455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09356C0B-2811-7646-99CB-001F50C36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9">
              <a:extLst>
                <a:ext uri="{FF2B5EF4-FFF2-40B4-BE49-F238E27FC236}">
                  <a16:creationId xmlns:a16="http://schemas.microsoft.com/office/drawing/2014/main" id="{0DF9AC8E-6CE9-1F43-8B8D-B712144E6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6D2C6E52-BA40-2043-9A81-C1D9EE7E2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AD2C560C-589C-3340-8C78-29F077785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C72922-2A79-9249-8709-9A3E9FEEEB42}"/>
              </a:ext>
            </a:extLst>
          </p:cNvPr>
          <p:cNvGrpSpPr/>
          <p:nvPr/>
        </p:nvGrpSpPr>
        <p:grpSpPr>
          <a:xfrm>
            <a:off x="9794096" y="1364374"/>
            <a:ext cx="1009650" cy="614042"/>
            <a:chOff x="1676400" y="2438400"/>
            <a:chExt cx="1981200" cy="1204913"/>
          </a:xfrm>
        </p:grpSpPr>
        <p:sp>
          <p:nvSpPr>
            <p:cNvPr id="64" name="Arc 5">
              <a:extLst>
                <a:ext uri="{FF2B5EF4-FFF2-40B4-BE49-F238E27FC236}">
                  <a16:creationId xmlns:a16="http://schemas.microsoft.com/office/drawing/2014/main" id="{8293E1A3-909B-4E4D-A498-57CB78623FDE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2D20F8-0D76-9C4F-AAB2-BECDF0547B19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66" name="Arc 3">
                <a:extLst>
                  <a:ext uri="{FF2B5EF4-FFF2-40B4-BE49-F238E27FC236}">
                    <a16:creationId xmlns:a16="http://schemas.microsoft.com/office/drawing/2014/main" id="{F1822215-A462-874E-9880-87D828E4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rc 4">
                <a:extLst>
                  <a:ext uri="{FF2B5EF4-FFF2-40B4-BE49-F238E27FC236}">
                    <a16:creationId xmlns:a16="http://schemas.microsoft.com/office/drawing/2014/main" id="{11513B0A-C96A-BC47-8770-8573D854648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6">
                <a:extLst>
                  <a:ext uri="{FF2B5EF4-FFF2-40B4-BE49-F238E27FC236}">
                    <a16:creationId xmlns:a16="http://schemas.microsoft.com/office/drawing/2014/main" id="{48097F6B-8F0F-984D-9416-8110AC709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7">
                <a:extLst>
                  <a:ext uri="{FF2B5EF4-FFF2-40B4-BE49-F238E27FC236}">
                    <a16:creationId xmlns:a16="http://schemas.microsoft.com/office/drawing/2014/main" id="{6D4F55CF-3C3C-E640-9FDC-824438E66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1DF6C2E-173D-3B48-A335-AB2F5FF45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EB8617-6628-E340-9A35-243F53473EB1}"/>
              </a:ext>
            </a:extLst>
          </p:cNvPr>
          <p:cNvGrpSpPr/>
          <p:nvPr/>
        </p:nvGrpSpPr>
        <p:grpSpPr>
          <a:xfrm>
            <a:off x="7854081" y="2450198"/>
            <a:ext cx="705758" cy="254073"/>
            <a:chOff x="3124200" y="2971800"/>
            <a:chExt cx="1905000" cy="685800"/>
          </a:xfrm>
        </p:grpSpPr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8B33F08B-B48F-2F45-8ECA-82FE3D152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" name="Group 22">
              <a:extLst>
                <a:ext uri="{FF2B5EF4-FFF2-40B4-BE49-F238E27FC236}">
                  <a16:creationId xmlns:a16="http://schemas.microsoft.com/office/drawing/2014/main" id="{C62F1FBB-C54B-524A-BA1F-F9D6BE6E4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76" name="Line 23">
                <a:extLst>
                  <a:ext uri="{FF2B5EF4-FFF2-40B4-BE49-F238E27FC236}">
                    <a16:creationId xmlns:a16="http://schemas.microsoft.com/office/drawing/2014/main" id="{D1F8FBBB-3318-D443-B689-575A7C61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24">
                <a:extLst>
                  <a:ext uri="{FF2B5EF4-FFF2-40B4-BE49-F238E27FC236}">
                    <a16:creationId xmlns:a16="http://schemas.microsoft.com/office/drawing/2014/main" id="{229D35D7-C989-D845-B880-3456C232C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25">
                <a:extLst>
                  <a:ext uri="{FF2B5EF4-FFF2-40B4-BE49-F238E27FC236}">
                    <a16:creationId xmlns:a16="http://schemas.microsoft.com/office/drawing/2014/main" id="{40D8D059-29CB-F44D-AD00-600C0D315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" name="Line 26">
              <a:extLst>
                <a:ext uri="{FF2B5EF4-FFF2-40B4-BE49-F238E27FC236}">
                  <a16:creationId xmlns:a16="http://schemas.microsoft.com/office/drawing/2014/main" id="{443E5EAC-37F1-784B-B1EB-6AE9CA7D1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28">
              <a:extLst>
                <a:ext uri="{FF2B5EF4-FFF2-40B4-BE49-F238E27FC236}">
                  <a16:creationId xmlns:a16="http://schemas.microsoft.com/office/drawing/2014/main" id="{B3C48A25-6F31-9D4E-8A5C-55229707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0486AFF-666F-394E-9E4C-686A233B1B6D}"/>
              </a:ext>
            </a:extLst>
          </p:cNvPr>
          <p:cNvCxnSpPr>
            <a:stCxn id="44" idx="0"/>
            <a:endCxn id="60" idx="1"/>
          </p:cNvCxnSpPr>
          <p:nvPr/>
        </p:nvCxnSpPr>
        <p:spPr>
          <a:xfrm rot="16200000" flipH="1">
            <a:off x="7990857" y="1665310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DAC7D86C-4807-F246-80E8-49D86C85B772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rot="5400000" flipH="1" flipV="1">
            <a:off x="8062821" y="1190731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E8557D8E-545C-F849-8321-ED347755E6B8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26358" y="987013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36036E4-E07F-9845-B83E-C8A429D39717}"/>
              </a:ext>
            </a:extLst>
          </p:cNvPr>
          <p:cNvCxnSpPr>
            <a:cxnSpLocks/>
            <a:stCxn id="62" idx="0"/>
            <a:endCxn id="69" idx="1"/>
          </p:cNvCxnSpPr>
          <p:nvPr/>
        </p:nvCxnSpPr>
        <p:spPr>
          <a:xfrm rot="5400000" flipH="1" flipV="1">
            <a:off x="9337273" y="1784180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84DAD76-3201-6A48-B2E9-28331215AC53}"/>
              </a:ext>
            </a:extLst>
          </p:cNvPr>
          <p:cNvSpPr txBox="1"/>
          <p:nvPr/>
        </p:nvSpPr>
        <p:spPr>
          <a:xfrm>
            <a:off x="7000792" y="11302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5CBFA0-7DB8-1842-AD47-2F09B2A6437F}"/>
              </a:ext>
            </a:extLst>
          </p:cNvPr>
          <p:cNvSpPr txBox="1"/>
          <p:nvPr/>
        </p:nvSpPr>
        <p:spPr>
          <a:xfrm>
            <a:off x="7015588" y="20163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B4E37-02D2-144C-B139-A64A12AF6191}"/>
              </a:ext>
            </a:extLst>
          </p:cNvPr>
          <p:cNvSpPr txBox="1"/>
          <p:nvPr/>
        </p:nvSpPr>
        <p:spPr>
          <a:xfrm>
            <a:off x="8272463" y="5857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6BF953-5455-0B4B-8AC5-10BBF3037249}"/>
              </a:ext>
            </a:extLst>
          </p:cNvPr>
          <p:cNvSpPr txBox="1"/>
          <p:nvPr/>
        </p:nvSpPr>
        <p:spPr>
          <a:xfrm>
            <a:off x="7786688" y="27717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533853-F170-5545-8F8F-CD68BA9047C7}"/>
              </a:ext>
            </a:extLst>
          </p:cNvPr>
          <p:cNvSpPr txBox="1"/>
          <p:nvPr/>
        </p:nvSpPr>
        <p:spPr>
          <a:xfrm>
            <a:off x="10729913" y="19431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/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340E07-7B62-4C45-B8CF-9D88A05D7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3" y="2943225"/>
                <a:ext cx="3726340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4FE2-EBEB-F341-99AE-B961A54D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CDFA-2DB4-B842-85F3-F91AE607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the formula as a graph</a:t>
            </a:r>
          </a:p>
          <a:p>
            <a:r>
              <a:rPr lang="en-US" dirty="0"/>
              <a:t>Give new names (variables) to non-</a:t>
            </a:r>
            <a:r>
              <a:rPr lang="en-US" dirty="0" err="1"/>
              <a:t>leafs</a:t>
            </a:r>
            <a:endParaRPr lang="en-US" dirty="0"/>
          </a:p>
          <a:p>
            <a:r>
              <a:rPr lang="en-US" dirty="0"/>
              <a:t>Relate the inputs and the outputs of the </a:t>
            </a:r>
            <a:r>
              <a:rPr lang="en-US" dirty="0" err="1"/>
              <a:t>nonleafs</a:t>
            </a:r>
            <a:r>
              <a:rPr lang="en-US" dirty="0"/>
              <a:t> and add this as a new clause</a:t>
            </a:r>
          </a:p>
          <a:p>
            <a:r>
              <a:rPr lang="en-US" dirty="0"/>
              <a:t>Take conjunction of all of this</a:t>
            </a:r>
          </a:p>
        </p:txBody>
      </p:sp>
    </p:spTree>
    <p:extLst>
      <p:ext uri="{BB962C8B-B14F-4D97-AF65-F5344CB8AC3E}">
        <p14:creationId xmlns:p14="http://schemas.microsoft.com/office/powerpoint/2010/main" val="27094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5873-7A12-3B4E-9B95-5556279E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CNF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∧(¬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B16A7-66CA-A948-9AA6-00F42502C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6999" y="230194"/>
                <a:ext cx="6715195" cy="6399204"/>
              </a:xfrm>
              <a:blipFill>
                <a:blip r:embed="rId2"/>
                <a:stretch>
                  <a:fillRect l="-1321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7CAE24A-AFA3-3249-8ECE-8F6FD3B12359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2643387"/>
            <a:ext cx="734180" cy="568397"/>
            <a:chOff x="3600" y="1584"/>
            <a:chExt cx="1488" cy="115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BF0A3BA-D199-F643-B97E-FCD342920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C6E9F6B-8FFF-2C47-BC50-A137095EBE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F49AB9CD-A794-784E-8172-33AE61CB3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76B2A689-7B34-284B-9C6E-CADC87D99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8B01736D-23AD-D34E-85B3-C239CA322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3FDBBF6-0152-BA48-A514-A9BCA35C5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7292C72-82EA-104A-9C17-2318B675A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26913F1F-A02B-AE4A-BC2B-5D989D150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74836-A55D-9347-9651-1414BB6C6136}"/>
              </a:ext>
            </a:extLst>
          </p:cNvPr>
          <p:cNvGrpSpPr>
            <a:grpSpLocks/>
          </p:cNvGrpSpPr>
          <p:nvPr/>
        </p:nvGrpSpPr>
        <p:grpSpPr bwMode="auto">
          <a:xfrm>
            <a:off x="2171739" y="2074990"/>
            <a:ext cx="734180" cy="568397"/>
            <a:chOff x="3600" y="1584"/>
            <a:chExt cx="1488" cy="1152"/>
          </a:xfrm>
        </p:grpSpPr>
        <p:sp>
          <p:nvSpPr>
            <p:cNvPr id="14" name="Arc 4">
              <a:extLst>
                <a:ext uri="{FF2B5EF4-FFF2-40B4-BE49-F238E27FC236}">
                  <a16:creationId xmlns:a16="http://schemas.microsoft.com/office/drawing/2014/main" id="{670B8271-F028-CB4F-9EC7-E60F6557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5">
              <a:extLst>
                <a:ext uri="{FF2B5EF4-FFF2-40B4-BE49-F238E27FC236}">
                  <a16:creationId xmlns:a16="http://schemas.microsoft.com/office/drawing/2014/main" id="{FD573A47-A4D0-1F4E-BC90-896ADA3603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64762F54-1771-6F49-B56A-0773510C0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FADCF093-E9E2-B44C-AA0E-009615934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43EAB724-07FB-EE40-A390-9BB4A3834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A3B33708-0AF7-A54C-82C3-4B503CB2F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258EF892-3F15-874E-9400-1DA5B2444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8FF08FC1-B070-EB40-8733-C786CB792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524958-FEF2-9E4C-9B38-DCDC8B32312D}"/>
              </a:ext>
            </a:extLst>
          </p:cNvPr>
          <p:cNvGrpSpPr>
            <a:grpSpLocks/>
          </p:cNvGrpSpPr>
          <p:nvPr/>
        </p:nvGrpSpPr>
        <p:grpSpPr bwMode="auto">
          <a:xfrm>
            <a:off x="2172852" y="3356825"/>
            <a:ext cx="734180" cy="568397"/>
            <a:chOff x="3600" y="1584"/>
            <a:chExt cx="1488" cy="1152"/>
          </a:xfrm>
        </p:grpSpPr>
        <p:sp>
          <p:nvSpPr>
            <p:cNvPr id="23" name="Arc 4">
              <a:extLst>
                <a:ext uri="{FF2B5EF4-FFF2-40B4-BE49-F238E27FC236}">
                  <a16:creationId xmlns:a16="http://schemas.microsoft.com/office/drawing/2014/main" id="{DA48677C-FEF7-C34D-8DDC-28F430381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584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2D9F9CD-3531-F34B-A860-6019120B818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76" y="216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A55D0F70-4813-1848-8BE3-9B603BFDC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584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AE6C0F05-0948-834E-A864-C89A0AC95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736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69BD529E-9D79-4348-AB42-337AD289E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4"/>
              <a:ext cx="0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8C84D276-45F3-8D48-A865-EB4847BDB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824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5A2FD466-8C1A-A842-8A04-0623EA748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496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89D56411-40D4-374B-8A3E-534D288FE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3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93DF36-3A80-214D-8E00-67052874DEFE}"/>
              </a:ext>
            </a:extLst>
          </p:cNvPr>
          <p:cNvGrpSpPr/>
          <p:nvPr/>
        </p:nvGrpSpPr>
        <p:grpSpPr>
          <a:xfrm>
            <a:off x="3405996" y="2604211"/>
            <a:ext cx="1009650" cy="614042"/>
            <a:chOff x="1676400" y="2438400"/>
            <a:chExt cx="1981200" cy="1204913"/>
          </a:xfrm>
        </p:grpSpPr>
        <p:sp>
          <p:nvSpPr>
            <p:cNvPr id="32" name="Arc 5">
              <a:extLst>
                <a:ext uri="{FF2B5EF4-FFF2-40B4-BE49-F238E27FC236}">
                  <a16:creationId xmlns:a16="http://schemas.microsoft.com/office/drawing/2014/main" id="{5AF6F110-2C80-C645-B049-C0DBBC603035}"/>
                </a:ext>
              </a:extLst>
            </p:cNvPr>
            <p:cNvSpPr>
              <a:spLocks/>
            </p:cNvSpPr>
            <p:nvPr/>
          </p:nvSpPr>
          <p:spPr bwMode="auto">
            <a:xfrm rot="2334890">
              <a:off x="1676400" y="2484438"/>
              <a:ext cx="914400" cy="941387"/>
            </a:xfrm>
            <a:custGeom>
              <a:avLst/>
              <a:gdLst>
                <a:gd name="G0" fmla="+- 0 0 0"/>
                <a:gd name="G1" fmla="+- 21019 0 0"/>
                <a:gd name="G2" fmla="+- 21600 0 0"/>
                <a:gd name="T0" fmla="*/ 4977 w 21600"/>
                <a:gd name="T1" fmla="*/ 0 h 22194"/>
                <a:gd name="T2" fmla="*/ 21568 w 21600"/>
                <a:gd name="T3" fmla="*/ 22194 h 22194"/>
                <a:gd name="T4" fmla="*/ 0 w 21600"/>
                <a:gd name="T5" fmla="*/ 21019 h 2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194" fill="none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</a:path>
                <a:path w="21600" h="22194" stroke="0" extrusionOk="0">
                  <a:moveTo>
                    <a:pt x="4976" y="0"/>
                  </a:moveTo>
                  <a:cubicBezTo>
                    <a:pt x="14719" y="2307"/>
                    <a:pt x="21600" y="11006"/>
                    <a:pt x="21600" y="21019"/>
                  </a:cubicBezTo>
                  <a:cubicBezTo>
                    <a:pt x="21600" y="21410"/>
                    <a:pt x="21589" y="21802"/>
                    <a:pt x="21568" y="22194"/>
                  </a:cubicBezTo>
                  <a:lnTo>
                    <a:pt x="0" y="21019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3A28BA-B3D7-0F41-AD4C-C08587D10CD3}"/>
                </a:ext>
              </a:extLst>
            </p:cNvPr>
            <p:cNvGrpSpPr/>
            <p:nvPr/>
          </p:nvGrpSpPr>
          <p:grpSpPr>
            <a:xfrm>
              <a:off x="1990725" y="2438400"/>
              <a:ext cx="1666875" cy="1204913"/>
              <a:chOff x="1990725" y="2438400"/>
              <a:chExt cx="1666875" cy="1204913"/>
            </a:xfrm>
          </p:grpSpPr>
          <p:sp>
            <p:nvSpPr>
              <p:cNvPr id="34" name="Arc 3">
                <a:extLst>
                  <a:ext uri="{FF2B5EF4-FFF2-40B4-BE49-F238E27FC236}">
                    <a16:creationId xmlns:a16="http://schemas.microsoft.com/office/drawing/2014/main" id="{AD93BC83-950A-EE4D-AF18-CD1DC3A41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5" y="2438400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4">
                <a:extLst>
                  <a:ext uri="{FF2B5EF4-FFF2-40B4-BE49-F238E27FC236}">
                    <a16:creationId xmlns:a16="http://schemas.microsoft.com/office/drawing/2014/main" id="{F79ED838-E163-5549-B794-9A261AB4C03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19325" y="2735263"/>
                <a:ext cx="1057275" cy="9080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330"/>
                  <a:gd name="T1" fmla="*/ 0 h 21600"/>
                  <a:gd name="T2" fmla="*/ 20330 w 20330"/>
                  <a:gd name="T3" fmla="*/ 14302 h 21600"/>
                  <a:gd name="T4" fmla="*/ 0 w 2033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330" h="21600" fill="none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</a:path>
                  <a:path w="20330" h="21600" stroke="0" extrusionOk="0">
                    <a:moveTo>
                      <a:pt x="0" y="0"/>
                    </a:moveTo>
                    <a:cubicBezTo>
                      <a:pt x="9115" y="0"/>
                      <a:pt x="17249" y="5722"/>
                      <a:pt x="20329" y="143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E137ECF1-B5A4-6B45-B92F-312A7FEAD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27352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48C72EBE-541C-F84B-A959-F8688E1B9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0725" y="33448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F7EBAFCC-9401-E74D-81D2-ACAE7B12C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6600" y="3040063"/>
                <a:ext cx="3810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42E101-0975-5445-9FE5-88BC8F295DFC}"/>
              </a:ext>
            </a:extLst>
          </p:cNvPr>
          <p:cNvGrpSpPr/>
          <p:nvPr/>
        </p:nvGrpSpPr>
        <p:grpSpPr>
          <a:xfrm>
            <a:off x="1465981" y="3690035"/>
            <a:ext cx="705758" cy="254073"/>
            <a:chOff x="3124200" y="2971800"/>
            <a:chExt cx="1905000" cy="685800"/>
          </a:xfrm>
        </p:grpSpPr>
        <p:sp>
          <p:nvSpPr>
            <p:cNvPr id="40" name="Line 12">
              <a:extLst>
                <a:ext uri="{FF2B5EF4-FFF2-40B4-BE49-F238E27FC236}">
                  <a16:creationId xmlns:a16="http://schemas.microsoft.com/office/drawing/2014/main" id="{32AFD28D-0D9D-A542-AF02-201D9553A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800" y="32766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" name="Group 22">
              <a:extLst>
                <a:ext uri="{FF2B5EF4-FFF2-40B4-BE49-F238E27FC236}">
                  <a16:creationId xmlns:a16="http://schemas.microsoft.com/office/drawing/2014/main" id="{C2F1905F-D5CB-8E43-968C-28561EF06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3800" y="2971800"/>
              <a:ext cx="609600" cy="685800"/>
              <a:chOff x="2256" y="1872"/>
              <a:chExt cx="384" cy="432"/>
            </a:xfrm>
          </p:grpSpPr>
          <p:sp>
            <p:nvSpPr>
              <p:cNvPr id="44" name="Line 23">
                <a:extLst>
                  <a:ext uri="{FF2B5EF4-FFF2-40B4-BE49-F238E27FC236}">
                    <a16:creationId xmlns:a16="http://schemas.microsoft.com/office/drawing/2014/main" id="{78DA5A65-1314-2D41-A85B-64A9E422D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24">
                <a:extLst>
                  <a:ext uri="{FF2B5EF4-FFF2-40B4-BE49-F238E27FC236}">
                    <a16:creationId xmlns:a16="http://schemas.microsoft.com/office/drawing/2014/main" id="{90868D75-F97A-8C4D-9C16-AEFC142E2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872"/>
                <a:ext cx="384" cy="2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25">
                <a:extLst>
                  <a:ext uri="{FF2B5EF4-FFF2-40B4-BE49-F238E27FC236}">
                    <a16:creationId xmlns:a16="http://schemas.microsoft.com/office/drawing/2014/main" id="{32DCA4E4-5FD0-2943-8B3E-A62CE91F2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2083"/>
                <a:ext cx="384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2597ECA6-41F6-074D-AB7F-449E42D2F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2766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8">
              <a:extLst>
                <a:ext uri="{FF2B5EF4-FFF2-40B4-BE49-F238E27FC236}">
                  <a16:creationId xmlns:a16="http://schemas.microsoft.com/office/drawing/2014/main" id="{E4F4965D-85A7-7047-8C66-F5099405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152400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35C0A4C-51C3-104A-B8DD-AA1910874C30}"/>
              </a:ext>
            </a:extLst>
          </p:cNvPr>
          <p:cNvCxnSpPr>
            <a:stCxn id="12" idx="0"/>
            <a:endCxn id="28" idx="1"/>
          </p:cNvCxnSpPr>
          <p:nvPr/>
        </p:nvCxnSpPr>
        <p:spPr>
          <a:xfrm rot="16200000" flipH="1">
            <a:off x="1602757" y="2905147"/>
            <a:ext cx="547656" cy="592534"/>
          </a:xfrm>
          <a:prstGeom prst="bentConnector3">
            <a:avLst>
              <a:gd name="adj1" fmla="val 96959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BF0B150-88B2-6B4A-AD6B-EB44FC84A5E9}"/>
              </a:ext>
            </a:extLst>
          </p:cNvPr>
          <p:cNvCxnSpPr>
            <a:cxnSpLocks/>
            <a:stCxn id="12" idx="0"/>
            <a:endCxn id="20" idx="1"/>
          </p:cNvCxnSpPr>
          <p:nvPr/>
        </p:nvCxnSpPr>
        <p:spPr>
          <a:xfrm rot="5400000" flipH="1" flipV="1">
            <a:off x="1674721" y="2430568"/>
            <a:ext cx="402614" cy="591421"/>
          </a:xfrm>
          <a:prstGeom prst="bentConnector5">
            <a:avLst>
              <a:gd name="adj1" fmla="val 106461"/>
              <a:gd name="adj2" fmla="val 50000"/>
              <a:gd name="adj3" fmla="val 107097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0057EC-9FB6-E74F-8393-A9686FD150AB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H="1">
            <a:off x="3038258" y="2226850"/>
            <a:ext cx="395584" cy="660262"/>
          </a:xfrm>
          <a:prstGeom prst="bentConnector2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9E5DD3D2-DA45-4542-B910-AE0084942CA3}"/>
              </a:ext>
            </a:extLst>
          </p:cNvPr>
          <p:cNvCxnSpPr>
            <a:cxnSpLocks/>
            <a:stCxn id="30" idx="0"/>
            <a:endCxn id="37" idx="1"/>
          </p:cNvCxnSpPr>
          <p:nvPr/>
        </p:nvCxnSpPr>
        <p:spPr>
          <a:xfrm rot="5400000" flipH="1" flipV="1">
            <a:off x="2949173" y="3024017"/>
            <a:ext cx="574865" cy="659149"/>
          </a:xfrm>
          <a:prstGeom prst="bentConnector5">
            <a:avLst>
              <a:gd name="adj1" fmla="val 96929"/>
              <a:gd name="adj2" fmla="val 50000"/>
              <a:gd name="adj3" fmla="val 97515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D06E8A7-7F64-904C-8781-3111210AF348}"/>
              </a:ext>
            </a:extLst>
          </p:cNvPr>
          <p:cNvSpPr txBox="1"/>
          <p:nvPr/>
        </p:nvSpPr>
        <p:spPr>
          <a:xfrm>
            <a:off x="612692" y="23700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3517F1-F93D-DD43-95E9-91396618F73C}"/>
              </a:ext>
            </a:extLst>
          </p:cNvPr>
          <p:cNvSpPr txBox="1"/>
          <p:nvPr/>
        </p:nvSpPr>
        <p:spPr>
          <a:xfrm>
            <a:off x="627488" y="32562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5663F-6EB9-8641-8D60-7D85710B8B78}"/>
              </a:ext>
            </a:extLst>
          </p:cNvPr>
          <p:cNvSpPr txBox="1"/>
          <p:nvPr/>
        </p:nvSpPr>
        <p:spPr>
          <a:xfrm>
            <a:off x="1884363" y="18256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16BA66-BFDA-A145-9FE0-8094C73EB080}"/>
              </a:ext>
            </a:extLst>
          </p:cNvPr>
          <p:cNvSpPr txBox="1"/>
          <p:nvPr/>
        </p:nvSpPr>
        <p:spPr>
          <a:xfrm>
            <a:off x="4164485" y="303358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49C1E7-7EE9-FB43-B414-74BAD17ACFDE}"/>
              </a:ext>
            </a:extLst>
          </p:cNvPr>
          <p:cNvSpPr txBox="1"/>
          <p:nvPr/>
        </p:nvSpPr>
        <p:spPr>
          <a:xfrm>
            <a:off x="1157327" y="36471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CD1D46-6960-F14C-ABDC-5D849C6028C6}"/>
              </a:ext>
            </a:extLst>
          </p:cNvPr>
          <p:cNvSpPr txBox="1"/>
          <p:nvPr/>
        </p:nvSpPr>
        <p:spPr>
          <a:xfrm>
            <a:off x="1628641" y="275409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67A131-86CA-1042-A115-79DC190BDAB9}"/>
              </a:ext>
            </a:extLst>
          </p:cNvPr>
          <p:cNvSpPr txBox="1"/>
          <p:nvPr/>
        </p:nvSpPr>
        <p:spPr>
          <a:xfrm>
            <a:off x="1945896" y="39349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969C83-24EB-654A-844A-058F279733B8}"/>
              </a:ext>
            </a:extLst>
          </p:cNvPr>
          <p:cNvSpPr txBox="1"/>
          <p:nvPr/>
        </p:nvSpPr>
        <p:spPr>
          <a:xfrm>
            <a:off x="2706175" y="189032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47A048-2774-AE4D-8858-469B5C45FAB4}"/>
              </a:ext>
            </a:extLst>
          </p:cNvPr>
          <p:cNvSpPr txBox="1"/>
          <p:nvPr/>
        </p:nvSpPr>
        <p:spPr>
          <a:xfrm>
            <a:off x="2759603" y="374055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976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7D98-BA2C-404E-8264-9826CD3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representations of CNF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)∧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−1 −2  5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−5    2</m:t>
                        </m:r>
                      </m:e>
                    </m:d>
                  </m:oMath>
                </a14:m>
                <a:r>
                  <a:rPr lang="en-US" dirty="0"/>
                  <a:t>		DIMACS</a:t>
                </a:r>
              </a:p>
              <a:p>
                <a:endParaRPr lang="en-US" dirty="0"/>
              </a:p>
              <a:p>
                <a:r>
                  <a:rPr lang="en-US" dirty="0" err="1"/>
                  <a:t>SMTLib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96076-15F6-2949-A2A4-413405AC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3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</TotalTime>
  <Words>871</Words>
  <Application>Microsoft Macintosh PowerPoint</Application>
  <PresentationFormat>Widescreen</PresentationFormat>
  <Paragraphs>174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Satisfiability and Satisfiability Modulo Theory</vt:lpstr>
      <vt:lpstr>Boolean satisfiability problem</vt:lpstr>
      <vt:lpstr>Boolean satisfiability problem (SAT)</vt:lpstr>
      <vt:lpstr>SAT is NP-complete</vt:lpstr>
      <vt:lpstr>Details</vt:lpstr>
      <vt:lpstr>Logic and circuits</vt:lpstr>
      <vt:lpstr>Converting to CNF</vt:lpstr>
      <vt:lpstr>Converting to CNF</vt:lpstr>
      <vt:lpstr>Standard representations of CNF</vt:lpstr>
      <vt:lpstr>Davis Putnam Logemann Loveland Algorithm (DPLL) 1962</vt:lpstr>
      <vt:lpstr>Davis Putnam Algorithm (DP) 1960</vt:lpstr>
      <vt:lpstr>DP 1960</vt:lpstr>
      <vt:lpstr>DP 1960</vt:lpstr>
      <vt:lpstr>Davis Putnam Logemann Loveland Algorithm (DPLL) 1962</vt:lpstr>
      <vt:lpstr>Davis Putnam Logemann Loveland Algorithm (DPLL) 1962</vt:lpstr>
      <vt:lpstr>Davis Putnam Algorithm (DP) 1960</vt:lpstr>
      <vt:lpstr>Experimental results on SAT solving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Mitra, Sayan</cp:lastModifiedBy>
  <cp:revision>33</cp:revision>
  <dcterms:created xsi:type="dcterms:W3CDTF">2017-09-10T19:42:11Z</dcterms:created>
  <dcterms:modified xsi:type="dcterms:W3CDTF">2019-08-27T05:01:16Z</dcterms:modified>
</cp:coreProperties>
</file>